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  <p:sldId id="278" r:id="rId3"/>
    <p:sldId id="286" r:id="rId4"/>
    <p:sldId id="280" r:id="rId5"/>
    <p:sldId id="260" r:id="rId6"/>
    <p:sldId id="289" r:id="rId7"/>
    <p:sldId id="290" r:id="rId8"/>
    <p:sldId id="295" r:id="rId9"/>
    <p:sldId id="297" r:id="rId10"/>
    <p:sldId id="298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2672E76E-5E5F-4603-A122-FB26CA5AA733}">
          <p14:sldIdLst>
            <p14:sldId id="294"/>
            <p14:sldId id="278"/>
            <p14:sldId id="286"/>
            <p14:sldId id="280"/>
            <p14:sldId id="260"/>
            <p14:sldId id="289"/>
            <p14:sldId id="290"/>
            <p14:sldId id="295"/>
            <p14:sldId id="297"/>
            <p14:sldId id="298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ta bartoloni" initials="rb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A9F3"/>
    <a:srgbClr val="1B6F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Relationship Id="rId4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1.xml"/><Relationship Id="rId5" Type="http://schemas.microsoft.com/office/2011/relationships/chartStyle" Target="style3.xml"/><Relationship Id="rId4" Type="http://schemas.microsoft.com/office/2011/relationships/chartColorStyle" Target="colors3.xm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openxmlformats.org/officeDocument/2006/relationships/chartUserShapes" Target="../drawings/drawing3.xml"/><Relationship Id="rId1" Type="http://schemas.openxmlformats.org/officeDocument/2006/relationships/oleObject" Target="file:///D:\codacons\progetti%20regionali%202019\covid\doc%20rel%20def%20covid\Rendicontazione%20riassuntiva%20attivit&#224;%204%20sedi%20(2).xlsx" TargetMode="External"/><Relationship Id="rId4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149158544584677"/>
          <c:y val="8.8172043010752682E-2"/>
          <c:w val="0.71956570990791369"/>
          <c:h val="0.8726918973837947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2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cat>
            <c:strRef>
              <c:f>Foglio5!$C$2:$C$28</c:f>
              <c:strCache>
                <c:ptCount val="27"/>
                <c:pt idx="0">
                  <c:v>Amelia</c:v>
                </c:pt>
                <c:pt idx="1">
                  <c:v>Assisi</c:v>
                </c:pt>
                <c:pt idx="2">
                  <c:v>Bettona</c:v>
                </c:pt>
                <c:pt idx="3">
                  <c:v>Bologna</c:v>
                </c:pt>
                <c:pt idx="4">
                  <c:v>Collazzone</c:v>
                </c:pt>
                <c:pt idx="5">
                  <c:v>Corciano</c:v>
                </c:pt>
                <c:pt idx="6">
                  <c:v>Firenze</c:v>
                </c:pt>
                <c:pt idx="7">
                  <c:v>Foligno</c:v>
                </c:pt>
                <c:pt idx="8">
                  <c:v>Gualdo Cattaneo</c:v>
                </c:pt>
                <c:pt idx="9">
                  <c:v>Gubbio</c:v>
                </c:pt>
                <c:pt idx="10">
                  <c:v>Magione</c:v>
                </c:pt>
                <c:pt idx="11">
                  <c:v>Marsciano</c:v>
                </c:pt>
                <c:pt idx="12">
                  <c:v>Montecastello Vibio</c:v>
                </c:pt>
                <c:pt idx="13">
                  <c:v>Montefalco</c:v>
                </c:pt>
                <c:pt idx="14">
                  <c:v>Monteleone d'Orvieto</c:v>
                </c:pt>
                <c:pt idx="15">
                  <c:v>Narni</c:v>
                </c:pt>
                <c:pt idx="16">
                  <c:v>Nocera Umbra</c:v>
                </c:pt>
                <c:pt idx="17">
                  <c:v>Orvieto</c:v>
                </c:pt>
                <c:pt idx="18">
                  <c:v>Otricoli</c:v>
                </c:pt>
                <c:pt idx="19">
                  <c:v>Paciano</c:v>
                </c:pt>
                <c:pt idx="20">
                  <c:v>Perugia</c:v>
                </c:pt>
                <c:pt idx="21">
                  <c:v>San casciano dei bagni SI</c:v>
                </c:pt>
                <c:pt idx="22">
                  <c:v>Spoleto</c:v>
                </c:pt>
                <c:pt idx="23">
                  <c:v>Torgiano</c:v>
                </c:pt>
                <c:pt idx="24">
                  <c:v>Tuoro</c:v>
                </c:pt>
                <c:pt idx="25">
                  <c:v>Umbertide</c:v>
                </c:pt>
                <c:pt idx="26">
                  <c:v>Terni</c:v>
                </c:pt>
              </c:strCache>
            </c:strRef>
          </c:cat>
          <c:val>
            <c:numRef>
              <c:f>Foglio5!$D$2:$D$28</c:f>
              <c:numCache>
                <c:formatCode>General</c:formatCode>
                <c:ptCount val="27"/>
                <c:pt idx="0">
                  <c:v>3</c:v>
                </c:pt>
                <c:pt idx="1">
                  <c:v>6</c:v>
                </c:pt>
                <c:pt idx="2">
                  <c:v>4</c:v>
                </c:pt>
                <c:pt idx="3">
                  <c:v>2</c:v>
                </c:pt>
                <c:pt idx="4">
                  <c:v>3</c:v>
                </c:pt>
                <c:pt idx="5">
                  <c:v>5</c:v>
                </c:pt>
                <c:pt idx="6">
                  <c:v>4</c:v>
                </c:pt>
                <c:pt idx="7">
                  <c:v>4</c:v>
                </c:pt>
                <c:pt idx="8">
                  <c:v>2</c:v>
                </c:pt>
                <c:pt idx="9">
                  <c:v>3</c:v>
                </c:pt>
                <c:pt idx="10">
                  <c:v>4</c:v>
                </c:pt>
                <c:pt idx="11">
                  <c:v>4</c:v>
                </c:pt>
                <c:pt idx="12">
                  <c:v>2</c:v>
                </c:pt>
                <c:pt idx="13">
                  <c:v>4</c:v>
                </c:pt>
                <c:pt idx="14">
                  <c:v>2</c:v>
                </c:pt>
                <c:pt idx="15">
                  <c:v>7</c:v>
                </c:pt>
                <c:pt idx="16">
                  <c:v>3</c:v>
                </c:pt>
                <c:pt idx="17">
                  <c:v>4</c:v>
                </c:pt>
                <c:pt idx="18">
                  <c:v>2</c:v>
                </c:pt>
                <c:pt idx="19">
                  <c:v>2</c:v>
                </c:pt>
                <c:pt idx="20">
                  <c:v>38</c:v>
                </c:pt>
                <c:pt idx="21">
                  <c:v>2</c:v>
                </c:pt>
                <c:pt idx="22">
                  <c:v>4</c:v>
                </c:pt>
                <c:pt idx="23">
                  <c:v>3</c:v>
                </c:pt>
                <c:pt idx="24">
                  <c:v>2</c:v>
                </c:pt>
                <c:pt idx="25">
                  <c:v>3</c:v>
                </c:pt>
                <c:pt idx="26">
                  <c:v>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9824640"/>
        <c:axId val="129826176"/>
      </c:barChart>
      <c:catAx>
        <c:axId val="1298246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9826176"/>
        <c:crosses val="autoZero"/>
        <c:auto val="1"/>
        <c:lblAlgn val="ctr"/>
        <c:lblOffset val="100"/>
        <c:noMultiLvlLbl val="0"/>
      </c:catAx>
      <c:valAx>
        <c:axId val="1298261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9824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Totali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interventi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tipologia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gennaio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dicembre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2021</a:t>
            </a:r>
          </a:p>
        </c:rich>
      </c:tx>
      <c:layout>
        <c:manualLayout>
          <c:xMode val="edge"/>
          <c:yMode val="edge"/>
          <c:x val="0.25848161133269931"/>
          <c:y val="6.359407537356986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39483885253580503"/>
          <c:y val="0.15924276121774028"/>
          <c:w val="0.36607310045279701"/>
          <c:h val="0.6874208633016821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1.344480560957261E-2"/>
                  <c:y val="-1.40788157802148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9.1055059544931996E-2"/>
                  <c:y val="-0.101499892316516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1942768732883458E-4"/>
                  <c:y val="-6.10703951450741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Foglio1!$G$2:$G$4</c:f>
              <c:strCache>
                <c:ptCount val="3"/>
                <c:pt idx="0">
                  <c:v>Azioni Formali</c:v>
                </c:pt>
                <c:pt idx="1">
                  <c:v>Richiesta Informazioni</c:v>
                </c:pt>
                <c:pt idx="2">
                  <c:v>Segnalazioni</c:v>
                </c:pt>
              </c:strCache>
            </c:strRef>
          </c:cat>
          <c:val>
            <c:numRef>
              <c:f>Foglio1!$H$2:$H$4</c:f>
              <c:numCache>
                <c:formatCode>General</c:formatCode>
                <c:ptCount val="3"/>
                <c:pt idx="0">
                  <c:v>146</c:v>
                </c:pt>
                <c:pt idx="1">
                  <c:v>389</c:v>
                </c:pt>
                <c:pt idx="2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0"/>
      </a:pPr>
      <a:endParaRPr lang="it-IT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it-IT" sz="1800" b="1"/>
              <a:t>Totale contatti per tipologia, gennaio- dicembre 2021</a:t>
            </a:r>
          </a:p>
        </c:rich>
      </c:tx>
      <c:layout>
        <c:manualLayout>
          <c:xMode val="edge"/>
          <c:yMode val="edge"/>
          <c:x val="0.27719254001663401"/>
          <c:y val="3.015986593281073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43575190152270665"/>
          <c:y val="0.17732793817439488"/>
          <c:w val="0.35785957757170711"/>
          <c:h val="0.65731846019247597"/>
        </c:manualLayout>
      </c:layout>
      <c:pieChart>
        <c:varyColors val="1"/>
        <c:ser>
          <c:idx val="0"/>
          <c:order val="0"/>
          <c:explosion val="1"/>
          <c:dPt>
            <c:idx val="0"/>
            <c:bubble3D val="0"/>
            <c:spPr>
              <a:solidFill>
                <a:srgbClr val="70AD47">
                  <a:lumMod val="40000"/>
                  <a:lumOff val="6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5.2752484282758486E-2"/>
                  <c:y val="9.05624988863683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5990431877981015E-3"/>
                  <c:y val="-0.154865421712395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815385087592112E-2"/>
                  <c:y val="8.06974569809937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Foglio1!$G$25:$G$27</c:f>
              <c:strCache>
                <c:ptCount val="3"/>
                <c:pt idx="0">
                  <c:v>Diretto in Sede</c:v>
                </c:pt>
                <c:pt idx="1">
                  <c:v>Telefonico</c:v>
                </c:pt>
                <c:pt idx="2">
                  <c:v>Email</c:v>
                </c:pt>
              </c:strCache>
            </c:strRef>
          </c:cat>
          <c:val>
            <c:numRef>
              <c:f>Foglio1!$H$25:$H$27</c:f>
              <c:numCache>
                <c:formatCode>General</c:formatCode>
                <c:ptCount val="3"/>
                <c:pt idx="0">
                  <c:v>162</c:v>
                </c:pt>
                <c:pt idx="1">
                  <c:v>458</c:v>
                </c:pt>
                <c:pt idx="2">
                  <c:v>196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31836923031124"/>
          <c:y val="0.8726687809857101"/>
          <c:w val="0.58568050449270403"/>
          <c:h val="9.49238116068824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>
          <a:latin typeface="Times New Roman" panose="02020603050405020304" pitchFamily="18" charset="0"/>
          <a:cs typeface="Times New Roman" panose="02020603050405020304" pitchFamily="18" charset="0"/>
        </a:defRPr>
      </a:pPr>
      <a:endParaRPr lang="it-IT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68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b="1"/>
              <a:t>Totali interventi per settori, gennaio-dicembre 2021</a:t>
            </a:r>
          </a:p>
        </c:rich>
      </c:tx>
      <c:layout>
        <c:manualLayout>
          <c:xMode val="edge"/>
          <c:yMode val="edge"/>
          <c:x val="0.14297225504267913"/>
          <c:y val="6.9040376897180275E-3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0109939087802701E-2"/>
          <c:y val="0.18691691671533386"/>
          <c:w val="0.81965433566087254"/>
          <c:h val="0.44638344754356141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00B0F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rgbClr val="D6009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explosion val="6"/>
            <c:spPr>
              <a:solidFill>
                <a:srgbClr val="66FF3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rgbClr val="FF99FF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7"/>
            <c:bubble3D val="0"/>
            <c:spPr>
              <a:solidFill>
                <a:srgbClr val="7030A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8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0"/>
            <c:bubble3D val="0"/>
            <c:spPr>
              <a:solidFill>
                <a:srgbClr val="00B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0.11217805011707269"/>
                  <c:y val="-0.116602741699582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6150051998217204E-2"/>
                  <c:y val="1.85966357786507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7011934828901103E-2"/>
                  <c:y val="3.38496486657421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1741890754221853E-2"/>
                  <c:y val="7.5549920797479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2774030604665031E-2"/>
                  <c:y val="-1.9707792019403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7964344079631557E-2"/>
                  <c:y val="-5.8571787075773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6.7363145644530303E-2"/>
                  <c:y val="-0.156191069553158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724855147823503E-3"/>
                  <c:y val="-5.7323908680212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3.0378447977021741E-2"/>
                  <c:y val="-7.30966429707795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5.4601099390878026E-3"/>
                  <c:y val="-7.9022284049830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4.9568860496211557E-2"/>
                  <c:y val="-2.20320088428308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Foglio1!$A$45:$A$55</c:f>
              <c:strCache>
                <c:ptCount val="11"/>
                <c:pt idx="0">
                  <c:v>Telefonia</c:v>
                </c:pt>
                <c:pt idx="1">
                  <c:v>Energia Elettrica</c:v>
                </c:pt>
                <c:pt idx="2">
                  <c:v>Gas</c:v>
                </c:pt>
                <c:pt idx="3">
                  <c:v>Acqua</c:v>
                </c:pt>
                <c:pt idx="4">
                  <c:v>Imposte/Tributi P.A.</c:v>
                </c:pt>
                <c:pt idx="5">
                  <c:v>Credito</c:v>
                </c:pt>
                <c:pt idx="6">
                  <c:v>Assicurazioni</c:v>
                </c:pt>
                <c:pt idx="7">
                  <c:v>Poste</c:v>
                </c:pt>
                <c:pt idx="8">
                  <c:v>Contratti</c:v>
                </c:pt>
                <c:pt idx="9">
                  <c:v>Beni di consumo</c:v>
                </c:pt>
                <c:pt idx="10">
                  <c:v>Turismo (*)</c:v>
                </c:pt>
              </c:strCache>
            </c:strRef>
          </c:cat>
          <c:val>
            <c:numRef>
              <c:f>Foglio1!$B$45:$B$55</c:f>
              <c:numCache>
                <c:formatCode>General</c:formatCode>
                <c:ptCount val="11"/>
                <c:pt idx="0">
                  <c:v>239</c:v>
                </c:pt>
                <c:pt idx="1">
                  <c:v>47</c:v>
                </c:pt>
                <c:pt idx="2">
                  <c:v>8</c:v>
                </c:pt>
                <c:pt idx="3">
                  <c:v>28</c:v>
                </c:pt>
                <c:pt idx="4">
                  <c:v>92</c:v>
                </c:pt>
                <c:pt idx="5">
                  <c:v>4</c:v>
                </c:pt>
                <c:pt idx="6">
                  <c:v>2</c:v>
                </c:pt>
                <c:pt idx="7">
                  <c:v>46</c:v>
                </c:pt>
                <c:pt idx="8">
                  <c:v>10</c:v>
                </c:pt>
                <c:pt idx="9">
                  <c:v>9</c:v>
                </c:pt>
                <c:pt idx="10">
                  <c:v>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5880037636804831"/>
          <c:y val="1.0279283173671107E-2"/>
          <c:w val="0.22610528400931015"/>
          <c:h val="0.9661826646669164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it-IT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0.01875</cdr:x>
      <cdr:y>0.2066</cdr:y>
    </cdr:from>
    <cdr:to>
      <cdr:x>0.30833</cdr:x>
      <cdr:y>0.42535</cdr:y>
    </cdr:to>
    <cdr:sp macro="" textlink="">
      <cdr:nvSpPr>
        <cdr:cNvPr id="2" name="Rettangolo 1"/>
        <cdr:cNvSpPr/>
      </cdr:nvSpPr>
      <cdr:spPr>
        <a:xfrm xmlns:a="http://schemas.openxmlformats.org/drawingml/2006/main">
          <a:off x="85725" y="566738"/>
          <a:ext cx="1323975" cy="6000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9050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it-IT"/>
        </a:p>
      </cdr:txBody>
    </cdr:sp>
  </cdr:relSizeAnchor>
  <cdr:relSizeAnchor xmlns:cdr="http://schemas.openxmlformats.org/drawingml/2006/chartDrawing">
    <cdr:from>
      <cdr:x>0.01445</cdr:x>
      <cdr:y>0.30273</cdr:y>
    </cdr:from>
    <cdr:to>
      <cdr:x>0.29153</cdr:x>
      <cdr:y>0.47146</cdr:y>
    </cdr:to>
    <cdr:sp macro="" textlink="">
      <cdr:nvSpPr>
        <cdr:cNvPr id="3" name="CasellaDiTesto 2"/>
        <cdr:cNvSpPr txBox="1"/>
      </cdr:nvSpPr>
      <cdr:spPr>
        <a:xfrm xmlns:a="http://schemas.openxmlformats.org/drawingml/2006/main">
          <a:off x="127249" y="1753241"/>
          <a:ext cx="2440071" cy="9771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it-IT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Totale interventi</a:t>
          </a:r>
        </a:p>
        <a:p xmlns:a="http://schemas.openxmlformats.org/drawingml/2006/main">
          <a:pPr algn="ctr"/>
          <a:r>
            <a:rPr lang="it-IT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570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0.05377</cdr:x>
      <cdr:y>0.23246</cdr:y>
    </cdr:from>
    <cdr:to>
      <cdr:x>0.25604</cdr:x>
      <cdr:y>0.5033</cdr:y>
    </cdr:to>
    <cdr:sp macro="" textlink="">
      <cdr:nvSpPr>
        <cdr:cNvPr id="3" name="Rettangolo 2"/>
        <cdr:cNvSpPr/>
      </cdr:nvSpPr>
      <cdr:spPr>
        <a:xfrm xmlns:a="http://schemas.openxmlformats.org/drawingml/2006/main">
          <a:off x="469463" y="1239387"/>
          <a:ext cx="1766119" cy="144402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it-IT"/>
        </a:p>
      </cdr:txBody>
    </cdr:sp>
  </cdr:relSizeAnchor>
  <cdr:relSizeAnchor xmlns:cdr="http://schemas.openxmlformats.org/drawingml/2006/chartDrawing">
    <cdr:from>
      <cdr:x>0</cdr:x>
      <cdr:y>0.22848</cdr:y>
    </cdr:from>
    <cdr:to>
      <cdr:x>0.2311</cdr:x>
      <cdr:y>0.41739</cdr:y>
    </cdr:to>
    <cdr:pic>
      <cdr:nvPicPr>
        <cdr:cNvPr id="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-2250831" y="1218174"/>
          <a:ext cx="2017848" cy="1007203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0.04717</cdr:x>
      <cdr:y>0.7289</cdr:y>
    </cdr:from>
    <cdr:to>
      <cdr:x>0.32453</cdr:x>
      <cdr:y>0.89258</cdr:y>
    </cdr:to>
    <cdr:sp macro="" textlink="">
      <cdr:nvSpPr>
        <cdr:cNvPr id="2" name="Rettangolo 1"/>
        <cdr:cNvSpPr/>
      </cdr:nvSpPr>
      <cdr:spPr>
        <a:xfrm xmlns:a="http://schemas.openxmlformats.org/drawingml/2006/main">
          <a:off x="238125" y="2714625"/>
          <a:ext cx="1400175" cy="6096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it-IT"/>
        </a:p>
      </cdr:txBody>
    </cdr:sp>
  </cdr:relSizeAnchor>
  <cdr:relSizeAnchor xmlns:cdr="http://schemas.openxmlformats.org/drawingml/2006/chartDrawing">
    <cdr:from>
      <cdr:x>0.01983</cdr:x>
      <cdr:y>0.70692</cdr:y>
    </cdr:from>
    <cdr:to>
      <cdr:x>0.2843</cdr:x>
      <cdr:y>0.88575</cdr:y>
    </cdr:to>
    <cdr:sp macro="" textlink="">
      <cdr:nvSpPr>
        <cdr:cNvPr id="3" name="CasellaDiTesto 2"/>
        <cdr:cNvSpPr txBox="1"/>
      </cdr:nvSpPr>
      <cdr:spPr>
        <a:xfrm xmlns:a="http://schemas.openxmlformats.org/drawingml/2006/main">
          <a:off x="168811" y="4003944"/>
          <a:ext cx="2250830" cy="10128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it-IT" sz="1800" b="1" dirty="0" smtClean="0"/>
            <a:t>Totale interventi</a:t>
          </a:r>
        </a:p>
        <a:p xmlns:a="http://schemas.openxmlformats.org/drawingml/2006/main">
          <a:pPr algn="ctr"/>
          <a:r>
            <a:rPr lang="it-IT" sz="1800" b="1" dirty="0" smtClean="0"/>
            <a:t>570</a:t>
          </a:r>
        </a:p>
        <a:p xmlns:a="http://schemas.openxmlformats.org/drawingml/2006/main">
          <a:endParaRPr lang="it-IT" sz="1600" b="1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D74BCB9E-0DD8-446D-9F8C-19AD1482B3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81958BAC-BCA2-46CA-AA4C-981AE0DA1A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3198B403-4840-43C6-881C-8034E00D2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8D458-C60E-4A37-9D59-1460E02AAC91}" type="datetimeFigureOut">
              <a:rPr lang="it-IT" smtClean="0"/>
              <a:t>24/05/2022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94C985A9-A237-4832-B3D6-142FF4205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1F692BB1-E003-4E60-B38A-31874B661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C4D0B-4D9A-43B5-BB6F-843AA6B240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5288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9340C580-1600-4182-AB70-2B40917A7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C4DF1975-37BB-402C-997E-B51931C3D7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8306C995-D51F-4345-AD61-C29402D93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8D458-C60E-4A37-9D59-1460E02AAC91}" type="datetimeFigureOut">
              <a:rPr lang="it-IT" smtClean="0"/>
              <a:t>24/05/2022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1844F0B9-5991-401B-848C-6B73041B8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36B94D97-21C7-4D5E-8DEA-88C6AA5E8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C4D0B-4D9A-43B5-BB6F-843AA6B240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7374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="" xmlns:a16="http://schemas.microsoft.com/office/drawing/2014/main" id="{76ACB2E5-2A78-44D0-9FD1-BEAD7E8EE4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6C826249-51D4-47A5-A749-8172E81689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D92FEA69-7AC9-4915-808C-5E9AF900E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8D458-C60E-4A37-9D59-1460E02AAC91}" type="datetimeFigureOut">
              <a:rPr lang="it-IT" smtClean="0"/>
              <a:t>24/05/2022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A241FC2A-B614-445A-A62C-F187D9309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4AC599A6-E1DA-45B4-93C1-FD4453419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C4D0B-4D9A-43B5-BB6F-843AA6B240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1553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0634DB33-29A2-4A32-8CD6-700F6CC7F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BE28B107-BE0F-4301-AFDB-641CC2AEE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803DBA00-2A15-4C4C-91E6-3F74C7ED2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8D458-C60E-4A37-9D59-1460E02AAC91}" type="datetimeFigureOut">
              <a:rPr lang="it-IT" smtClean="0"/>
              <a:t>24/05/2022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0C8586A2-E463-4063-BDBA-F81890B32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1D902997-E9C8-4FA6-B3D5-7AEBE0C75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C4D0B-4D9A-43B5-BB6F-843AA6B240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4034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9F22EBEC-B505-4727-A391-E8EB2B88D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9C4F8ED1-C192-4D9E-904C-6F75456C3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DCDBBFF1-0AB4-41F5-8F14-3798D8511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8D458-C60E-4A37-9D59-1460E02AAC91}" type="datetimeFigureOut">
              <a:rPr lang="it-IT" smtClean="0"/>
              <a:t>24/05/2022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E74A147B-2FEF-4A07-9FA2-2CE8C98F0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042D804F-36AA-483A-82CB-48EE38294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C4D0B-4D9A-43B5-BB6F-843AA6B240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9635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048ADD84-0ADD-4B90-A7F8-A867800BF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E8D703F0-EACA-4CEC-BC75-8263B92DDA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BCA49A58-BA80-48E9-A9CF-6EC83B2EEC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48BEA607-C9AE-42C6-949C-4F177ED53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8D458-C60E-4A37-9D59-1460E02AAC91}" type="datetimeFigureOut">
              <a:rPr lang="it-IT" smtClean="0"/>
              <a:t>24/05/2022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441CE893-3D37-4AC5-8683-8065DD2D6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1CDF8157-B4B1-48AC-BFF8-1F587A633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C4D0B-4D9A-43B5-BB6F-843AA6B240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1237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D12DEF21-84E2-4CD2-B55B-79DC1F484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AD0E13A1-2DEB-4109-97A6-31F447762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18DDD891-947A-4D8A-ABBD-C1EB771AAF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="" xmlns:a16="http://schemas.microsoft.com/office/drawing/2014/main" id="{7071E288-1D70-4A5E-9C2B-9AA926AB9D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="" xmlns:a16="http://schemas.microsoft.com/office/drawing/2014/main" id="{3064B696-95A3-41C0-915B-8035D94AB8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="" xmlns:a16="http://schemas.microsoft.com/office/drawing/2014/main" id="{5843B0DF-1972-44C5-875F-0F2704623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8D458-C60E-4A37-9D59-1460E02AAC91}" type="datetimeFigureOut">
              <a:rPr lang="it-IT" smtClean="0"/>
              <a:t>24/05/2022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="" xmlns:a16="http://schemas.microsoft.com/office/drawing/2014/main" id="{B0988ACE-3954-4528-8EBA-52B2ECFF9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="" xmlns:a16="http://schemas.microsoft.com/office/drawing/2014/main" id="{A74456CB-A72C-42CD-9F9B-794D755E5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C4D0B-4D9A-43B5-BB6F-843AA6B240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7481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31FA40B-65C8-4C34-A84F-79D89D9A1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="" xmlns:a16="http://schemas.microsoft.com/office/drawing/2014/main" id="{F26B041D-D287-4F63-9371-BFA2490EF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8D458-C60E-4A37-9D59-1460E02AAC91}" type="datetimeFigureOut">
              <a:rPr lang="it-IT" smtClean="0"/>
              <a:t>24/05/2022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="" xmlns:a16="http://schemas.microsoft.com/office/drawing/2014/main" id="{1618CD57-BC48-4C0B-8A1E-33E0B68C4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0801FDF6-4438-4D05-ADC6-606A380E5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C4D0B-4D9A-43B5-BB6F-843AA6B240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823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="" xmlns:a16="http://schemas.microsoft.com/office/drawing/2014/main" id="{C7AB8FDF-8C08-4A73-819F-2DCE33D23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8D458-C60E-4A37-9D59-1460E02AAC91}" type="datetimeFigureOut">
              <a:rPr lang="it-IT" smtClean="0"/>
              <a:t>24/05/2022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="" xmlns:a16="http://schemas.microsoft.com/office/drawing/2014/main" id="{ADD0F6FF-9E84-4967-B108-63972298B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F09AE487-16BA-41DD-B1AC-3CC369218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C4D0B-4D9A-43B5-BB6F-843AA6B240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5958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BA9616F2-38AC-4297-91E1-8144DC44C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230CFD81-894C-4D21-A5C2-54635C28C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94D7BA01-3614-4448-B175-B5FD96E7A6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DC088348-23D3-4171-857F-959A88BC9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8D458-C60E-4A37-9D59-1460E02AAC91}" type="datetimeFigureOut">
              <a:rPr lang="it-IT" smtClean="0"/>
              <a:t>24/05/2022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0C86D468-2929-4EE9-B135-484C02082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B70C85EC-EA81-4E60-9705-2D5133884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C4D0B-4D9A-43B5-BB6F-843AA6B240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7242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B9E70DF9-024D-49B5-B67A-39399ADF7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="" xmlns:a16="http://schemas.microsoft.com/office/drawing/2014/main" id="{E63636AF-3CAD-4CE5-AEF2-A50413BBB1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31445879-A82E-4A0D-A0D2-A99F5BEEF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8014E159-2F8C-4C4B-8C33-32BEFDC11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8D458-C60E-4A37-9D59-1460E02AAC91}" type="datetimeFigureOut">
              <a:rPr lang="it-IT" smtClean="0"/>
              <a:t>24/05/2022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3A87B9AA-6A1E-4BE8-A144-780804FAC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E6241361-9C40-452F-B622-CF5102BF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C4D0B-4D9A-43B5-BB6F-843AA6B240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34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="" xmlns:a16="http://schemas.microsoft.com/office/drawing/2014/main" id="{627F3DA8-E01B-4621-9717-ADF052BA1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E00C4499-E873-4B6F-AA7E-E2D47FE8CA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74CEFD32-9CC6-41AC-98A5-5B0807BC89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8D458-C60E-4A37-9D59-1460E02AAC91}" type="datetimeFigureOut">
              <a:rPr lang="it-IT" smtClean="0"/>
              <a:t>24/05/2022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21D720C4-C1B7-4095-852D-3B294708CA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1BCF5A5F-FA8F-49DB-B255-92FB14168D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C4D0B-4D9A-43B5-BB6F-843AA6B240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6083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="" xmlns:a16="http://schemas.microsoft.com/office/drawing/2014/main" id="{1FE15B09-4666-4826-9724-33BE84325A7E}"/>
              </a:ext>
            </a:extLst>
          </p:cNvPr>
          <p:cNvCxnSpPr/>
          <p:nvPr/>
        </p:nvCxnSpPr>
        <p:spPr>
          <a:xfrm>
            <a:off x="514350" y="0"/>
            <a:ext cx="0" cy="6858000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65A3870E-B725-4714-8581-ECF14F2BDD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759" y="0"/>
            <a:ext cx="1828694" cy="1190625"/>
          </a:xfrm>
          <a:prstGeom prst="rect">
            <a:avLst/>
          </a:prstGeom>
        </p:spPr>
      </p:pic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954741" y="1921406"/>
            <a:ext cx="10878671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2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IL CODACONS PRESENTE A FIANCO DELLA COMUNITA’ UMBRA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2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ANCHE IN PIENA PANDEMIA</a:t>
            </a:r>
            <a:endParaRPr kumimoji="0" lang="it-IT" sz="32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446687" y="3667671"/>
            <a:ext cx="4531659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24 maggio 2022 ORE 15.00</a:t>
            </a:r>
            <a:endParaRPr kumimoji="0" lang="it-IT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647989" y="4789069"/>
            <a:ext cx="6129057" cy="741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8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Regione dell’Umbria - sala convegno</a:t>
            </a:r>
            <a:endParaRPr kumimoji="0" lang="it-IT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754716" y="1005959"/>
            <a:ext cx="1921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Codacons Umbria</a:t>
            </a:r>
            <a:endParaRPr lang="it-IT" b="1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1618615" y="621903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1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0892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="" xmlns:a16="http://schemas.microsoft.com/office/drawing/2014/main" id="{1FE15B09-4666-4826-9724-33BE84325A7E}"/>
              </a:ext>
            </a:extLst>
          </p:cNvPr>
          <p:cNvCxnSpPr/>
          <p:nvPr/>
        </p:nvCxnSpPr>
        <p:spPr>
          <a:xfrm>
            <a:off x="514350" y="0"/>
            <a:ext cx="0" cy="6858000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3B49A588-DE5D-4514-858F-61742D006EBF}"/>
              </a:ext>
            </a:extLst>
          </p:cNvPr>
          <p:cNvSpPr txBox="1"/>
          <p:nvPr/>
        </p:nvSpPr>
        <p:spPr>
          <a:xfrm>
            <a:off x="2352675" y="79588"/>
            <a:ext cx="86296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800" b="1" dirty="0">
                <a:solidFill>
                  <a:srgbClr val="1B6F37"/>
                </a:solidFill>
              </a:rPr>
              <a:t>IL CODACONS AL SERVIZIO DEI CONSUMATORI – </a:t>
            </a:r>
            <a:r>
              <a:rPr lang="it-IT" sz="2400" b="1" i="1" dirty="0">
                <a:solidFill>
                  <a:srgbClr val="1B6F37"/>
                </a:solidFill>
              </a:rPr>
              <a:t>Informazione ai cittadini 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659E0AFC-698F-4328-A200-91AFBC8E6A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859" y="0"/>
            <a:ext cx="1828694" cy="1190625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3334871" y="874059"/>
            <a:ext cx="66391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i="1" dirty="0" smtClean="0">
                <a:solidFill>
                  <a:schemeClr val="bg1">
                    <a:lumMod val="65000"/>
                  </a:schemeClr>
                </a:solidFill>
              </a:rPr>
              <a:t>https://www.codacons.umbria.it</a:t>
            </a:r>
            <a:endParaRPr lang="it-IT" sz="32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108180" y="2444185"/>
            <a:ext cx="45585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/>
              <a:t>Grazie per l’attenzione</a:t>
            </a:r>
            <a:endParaRPr lang="it-IT" sz="3600" b="1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2968282" y="4473526"/>
            <a:ext cx="6611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i="1" dirty="0" smtClean="0"/>
              <a:t>Dott.ssa Rita Bartoloni – Responsabile Progetti  </a:t>
            </a:r>
            <a:endParaRPr lang="it-IT" sz="2400" i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1617569" y="634508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10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809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="" xmlns:a16="http://schemas.microsoft.com/office/drawing/2014/main" id="{1FE15B09-4666-4826-9724-33BE84325A7E}"/>
              </a:ext>
            </a:extLst>
          </p:cNvPr>
          <p:cNvCxnSpPr/>
          <p:nvPr/>
        </p:nvCxnSpPr>
        <p:spPr>
          <a:xfrm>
            <a:off x="514350" y="0"/>
            <a:ext cx="0" cy="6858000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4C67921B-B650-4F68-A025-BDE25EDC6638}"/>
              </a:ext>
            </a:extLst>
          </p:cNvPr>
          <p:cNvSpPr txBox="1"/>
          <p:nvPr/>
        </p:nvSpPr>
        <p:spPr>
          <a:xfrm>
            <a:off x="2347997" y="146656"/>
            <a:ext cx="95558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IL CODACONS PRESENTE A FIANCO DELLA COMUNITA’ </a:t>
            </a:r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UMBRA ANCHE </a:t>
            </a:r>
            <a:r>
              <a:rPr lang="it-IT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IN PIENA </a:t>
            </a:r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PANDEMIA</a:t>
            </a:r>
            <a:endParaRPr lang="it-IT" sz="1800" b="1" dirty="0">
              <a:solidFill>
                <a:srgbClr val="1B6F37"/>
              </a:solidFill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D7C15915-4FA7-493C-A306-EC913167C5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54" y="0"/>
            <a:ext cx="1828694" cy="1190625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4098" y="1656550"/>
            <a:ext cx="2711249" cy="1810626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24015" y="3306893"/>
            <a:ext cx="2393709" cy="2178060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73664" y="997527"/>
            <a:ext cx="3046109" cy="1722678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30005" y="2177208"/>
            <a:ext cx="2644953" cy="1550467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83341" y="4322644"/>
            <a:ext cx="2902331" cy="2324617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3193366" y="824659"/>
            <a:ext cx="46450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/>
              <a:t>E’ presente con i sportelli  a  </a:t>
            </a:r>
            <a:endParaRPr lang="it-IT" sz="2800" b="1" dirty="0"/>
          </a:p>
        </p:txBody>
      </p:sp>
      <p:sp>
        <p:nvSpPr>
          <p:cNvPr id="17" name="Rettangolo arrotondato 16"/>
          <p:cNvSpPr/>
          <p:nvPr/>
        </p:nvSpPr>
        <p:spPr>
          <a:xfrm>
            <a:off x="4619501" y="4672295"/>
            <a:ext cx="4544336" cy="162531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>
                <a:solidFill>
                  <a:schemeClr val="tx1"/>
                </a:solidFill>
              </a:rPr>
              <a:t>Assiste esclusivamente i consumatori che risiedono nei Comuni delle sedi?  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183341" y="1936376"/>
            <a:ext cx="116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Torgiano</a:t>
            </a:r>
            <a:endParaRPr lang="it-IT" b="1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7395882" y="1519518"/>
            <a:ext cx="874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Terni</a:t>
            </a:r>
            <a:endParaRPr lang="it-IT" b="1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7947212" y="3563471"/>
            <a:ext cx="1156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Perugia</a:t>
            </a:r>
            <a:endParaRPr lang="it-IT" b="1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981635" y="3860767"/>
            <a:ext cx="847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Narni</a:t>
            </a:r>
            <a:endParaRPr lang="it-IT" b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11635689" y="625389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532925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="" xmlns:a16="http://schemas.microsoft.com/office/drawing/2014/main" id="{1FE15B09-4666-4826-9724-33BE84325A7E}"/>
              </a:ext>
            </a:extLst>
          </p:cNvPr>
          <p:cNvCxnSpPr/>
          <p:nvPr/>
        </p:nvCxnSpPr>
        <p:spPr>
          <a:xfrm>
            <a:off x="514350" y="0"/>
            <a:ext cx="0" cy="6858000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4C67921B-B650-4F68-A025-BDE25EDC6638}"/>
              </a:ext>
            </a:extLst>
          </p:cNvPr>
          <p:cNvSpPr txBox="1"/>
          <p:nvPr/>
        </p:nvSpPr>
        <p:spPr>
          <a:xfrm>
            <a:off x="2347997" y="146656"/>
            <a:ext cx="95558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IL CODACONS PRESENTE A FIANCO DELLA COMUNITA’ </a:t>
            </a:r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UMBRA ANCHE </a:t>
            </a:r>
            <a:r>
              <a:rPr lang="it-IT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IN PIENA </a:t>
            </a:r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PANDEMIA</a:t>
            </a:r>
            <a:endParaRPr lang="it-IT" sz="1800" b="1" dirty="0">
              <a:solidFill>
                <a:srgbClr val="1B6F37"/>
              </a:solidFill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D7C15915-4FA7-493C-A306-EC913167C5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54" y="0"/>
            <a:ext cx="1828694" cy="1190625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4176691" y="550407"/>
            <a:ext cx="38996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4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it-IT" sz="2000" b="1" dirty="0">
                <a:solidFill>
                  <a:sysClr val="windowText" lastClr="000000"/>
                </a:solidFill>
              </a:rPr>
              <a:t>anno 2021  - </a:t>
            </a:r>
            <a:r>
              <a:rPr lang="it-IT" sz="2000" b="1" dirty="0" smtClean="0">
                <a:solidFill>
                  <a:sysClr val="windowText" lastClr="000000"/>
                </a:solidFill>
              </a:rPr>
              <a:t>azioni formali </a:t>
            </a:r>
            <a:r>
              <a:rPr lang="it-IT" sz="2000" b="1" dirty="0">
                <a:solidFill>
                  <a:sysClr val="windowText" lastClr="000000"/>
                </a:solidFill>
              </a:rPr>
              <a:t>146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9466729" y="1385047"/>
            <a:ext cx="21649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7030A0"/>
                </a:solidFill>
              </a:rPr>
              <a:t>Diffide</a:t>
            </a:r>
          </a:p>
          <a:p>
            <a:r>
              <a:rPr lang="it-IT" sz="2400" b="1" dirty="0" smtClean="0">
                <a:solidFill>
                  <a:srgbClr val="7030A0"/>
                </a:solidFill>
              </a:rPr>
              <a:t>Reclami</a:t>
            </a:r>
          </a:p>
          <a:p>
            <a:r>
              <a:rPr lang="it-IT" sz="2400" b="1" dirty="0" smtClean="0">
                <a:solidFill>
                  <a:srgbClr val="7030A0"/>
                </a:solidFill>
              </a:rPr>
              <a:t>Conciliazioni</a:t>
            </a:r>
          </a:p>
          <a:p>
            <a:r>
              <a:rPr lang="it-IT" sz="2400" b="1" dirty="0" smtClean="0">
                <a:solidFill>
                  <a:srgbClr val="7030A0"/>
                </a:solidFill>
              </a:rPr>
              <a:t>Azioni legali</a:t>
            </a:r>
            <a:endParaRPr lang="it-IT" sz="2400" b="1" dirty="0">
              <a:solidFill>
                <a:srgbClr val="7030A0"/>
              </a:solidFill>
            </a:endParaRPr>
          </a:p>
        </p:txBody>
      </p:sp>
      <p:cxnSp>
        <p:nvCxnSpPr>
          <p:cNvPr id="9" name="Connettore 2 8"/>
          <p:cNvCxnSpPr/>
          <p:nvPr/>
        </p:nvCxnSpPr>
        <p:spPr>
          <a:xfrm>
            <a:off x="7678271" y="876389"/>
            <a:ext cx="1788458" cy="88517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431378"/>
              </p:ext>
            </p:extLst>
          </p:nvPr>
        </p:nvGraphicFramePr>
        <p:xfrm>
          <a:off x="1973356" y="993875"/>
          <a:ext cx="6748613" cy="5674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11667732" y="627474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3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577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="" xmlns:a16="http://schemas.microsoft.com/office/drawing/2014/main" id="{1FE15B09-4666-4826-9724-33BE84325A7E}"/>
              </a:ext>
            </a:extLst>
          </p:cNvPr>
          <p:cNvCxnSpPr/>
          <p:nvPr/>
        </p:nvCxnSpPr>
        <p:spPr>
          <a:xfrm>
            <a:off x="514350" y="0"/>
            <a:ext cx="0" cy="6858000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4C67921B-B650-4F68-A025-BDE25EDC6638}"/>
              </a:ext>
            </a:extLst>
          </p:cNvPr>
          <p:cNvSpPr txBox="1"/>
          <p:nvPr/>
        </p:nvSpPr>
        <p:spPr>
          <a:xfrm>
            <a:off x="2347997" y="146656"/>
            <a:ext cx="95558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IL CODACONS PRESENTE A FIANCO DELLA COMUNITA’ </a:t>
            </a:r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UMBRA ANCHE </a:t>
            </a:r>
            <a:r>
              <a:rPr lang="it-IT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IN PIENA </a:t>
            </a:r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PANDEMIA</a:t>
            </a:r>
            <a:endParaRPr lang="it-IT" sz="1800" b="1" dirty="0">
              <a:solidFill>
                <a:srgbClr val="1B6F37"/>
              </a:solidFill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D7C15915-4FA7-493C-A306-EC913167C5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54" y="0"/>
            <a:ext cx="1828694" cy="1190625"/>
          </a:xfrm>
          <a:prstGeom prst="rect">
            <a:avLst/>
          </a:prstGeom>
        </p:spPr>
      </p:pic>
      <p:sp>
        <p:nvSpPr>
          <p:cNvPr id="2" name="Rettangolo arrotondato 1"/>
          <p:cNvSpPr/>
          <p:nvPr/>
        </p:nvSpPr>
        <p:spPr>
          <a:xfrm>
            <a:off x="2415354" y="941939"/>
            <a:ext cx="8756072" cy="90181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b="1" dirty="0" smtClean="0"/>
              <a:t>Strumenti per erogazione servizio</a:t>
            </a:r>
            <a:endParaRPr lang="it-IT" sz="32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037435" y="2169408"/>
            <a:ext cx="60837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>
                <a:solidFill>
                  <a:srgbClr val="00B050"/>
                </a:solidFill>
              </a:rPr>
              <a:t>Informazioni   telefoniche</a:t>
            </a:r>
            <a:endParaRPr lang="it-IT" sz="3200" b="1" dirty="0">
              <a:solidFill>
                <a:srgbClr val="00B05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928211" y="2900004"/>
            <a:ext cx="54839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>
                <a:solidFill>
                  <a:srgbClr val="00B050"/>
                </a:solidFill>
              </a:rPr>
              <a:t>Informazioni a mezzo email</a:t>
            </a:r>
            <a:endParaRPr lang="it-IT" sz="3200" b="1" dirty="0">
              <a:solidFill>
                <a:srgbClr val="00B05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884234" y="5390604"/>
            <a:ext cx="70542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>
                <a:solidFill>
                  <a:srgbClr val="00B050"/>
                </a:solidFill>
              </a:rPr>
              <a:t>Video chiamate – assistenza </a:t>
            </a:r>
            <a:r>
              <a:rPr lang="it-IT" sz="3200" b="1" dirty="0" err="1" smtClean="0">
                <a:solidFill>
                  <a:srgbClr val="00B050"/>
                </a:solidFill>
              </a:rPr>
              <a:t>tel</a:t>
            </a:r>
            <a:r>
              <a:rPr lang="it-IT" sz="3200" b="1" dirty="0" smtClean="0">
                <a:solidFill>
                  <a:srgbClr val="00B050"/>
                </a:solidFill>
              </a:rPr>
              <a:t> e uso pc</a:t>
            </a:r>
            <a:endParaRPr lang="it-IT" sz="3200" b="1" dirty="0">
              <a:solidFill>
                <a:srgbClr val="00B05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869541" y="3691464"/>
            <a:ext cx="5541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>
                <a:solidFill>
                  <a:srgbClr val="00B050"/>
                </a:solidFill>
              </a:rPr>
              <a:t>Accesso direttamente in sede </a:t>
            </a:r>
            <a:endParaRPr lang="it-IT" sz="3200" b="1" dirty="0">
              <a:solidFill>
                <a:srgbClr val="00B050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887403" y="4541034"/>
            <a:ext cx="5811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>
                <a:solidFill>
                  <a:srgbClr val="00B050"/>
                </a:solidFill>
              </a:rPr>
              <a:t>https.www.codacons.umbria.it</a:t>
            </a:r>
            <a:endParaRPr lang="it-IT" sz="3200" b="1" dirty="0">
              <a:solidFill>
                <a:srgbClr val="00B05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1636797" y="627474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74917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="" xmlns:a16="http://schemas.microsoft.com/office/drawing/2014/main" id="{1FE15B09-4666-4826-9724-33BE84325A7E}"/>
              </a:ext>
            </a:extLst>
          </p:cNvPr>
          <p:cNvCxnSpPr/>
          <p:nvPr/>
        </p:nvCxnSpPr>
        <p:spPr>
          <a:xfrm>
            <a:off x="514350" y="0"/>
            <a:ext cx="0" cy="6858000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3B49A588-DE5D-4514-858F-61742D006EBF}"/>
              </a:ext>
            </a:extLst>
          </p:cNvPr>
          <p:cNvSpPr txBox="1"/>
          <p:nvPr/>
        </p:nvSpPr>
        <p:spPr>
          <a:xfrm>
            <a:off x="2352675" y="79588"/>
            <a:ext cx="86296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800" b="1" dirty="0">
                <a:solidFill>
                  <a:srgbClr val="1B6F37"/>
                </a:solidFill>
              </a:rPr>
              <a:t>IL CODACONS AL SERVIZIO DEI CONSUMATORI – </a:t>
            </a:r>
            <a:r>
              <a:rPr lang="it-IT" sz="2400" b="1" i="1" dirty="0">
                <a:solidFill>
                  <a:srgbClr val="1B6F37"/>
                </a:solidFill>
              </a:rPr>
              <a:t>Informazione ai cittadini 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659E0AFC-698F-4328-A200-91AFBC8E6A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70" y="0"/>
            <a:ext cx="1982735" cy="1290918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876093A-12BE-480A-B1AE-06518E687CD0}"/>
              </a:ext>
            </a:extLst>
          </p:cNvPr>
          <p:cNvSpPr txBox="1"/>
          <p:nvPr/>
        </p:nvSpPr>
        <p:spPr>
          <a:xfrm>
            <a:off x="3160163" y="648766"/>
            <a:ext cx="56600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</a:rPr>
              <a:t>Attività connessa con  </a:t>
            </a:r>
            <a:r>
              <a:rPr lang="it-IT" sz="3200" b="1" dirty="0" err="1" smtClean="0">
                <a:solidFill>
                  <a:srgbClr val="FF0000"/>
                </a:solidFill>
              </a:rPr>
              <a:t>Covid</a:t>
            </a:r>
            <a:r>
              <a:rPr lang="it-IT" sz="3200" b="1" dirty="0" smtClean="0">
                <a:solidFill>
                  <a:srgbClr val="FF0000"/>
                </a:solidFill>
              </a:rPr>
              <a:t> 19</a:t>
            </a:r>
          </a:p>
        </p:txBody>
      </p:sp>
      <p:sp>
        <p:nvSpPr>
          <p:cNvPr id="10" name="Rettangolo 9"/>
          <p:cNvSpPr/>
          <p:nvPr/>
        </p:nvSpPr>
        <p:spPr>
          <a:xfrm>
            <a:off x="1064690" y="3631059"/>
            <a:ext cx="4190946" cy="1129553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800" b="1" dirty="0" smtClean="0">
                <a:solidFill>
                  <a:schemeClr val="tx1"/>
                </a:solidFill>
              </a:rPr>
              <a:t>Informazione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11" name="CasellaDiTesto 10">
            <a:extLst>
              <a:ext uri="{FF2B5EF4-FFF2-40B4-BE49-F238E27FC236}">
                <a16:creationId xmlns="" xmlns:a16="http://schemas.microsoft.com/office/drawing/2014/main" id="{E876093A-12BE-480A-B1AE-06518E687CD0}"/>
              </a:ext>
            </a:extLst>
          </p:cNvPr>
          <p:cNvSpPr txBox="1"/>
          <p:nvPr/>
        </p:nvSpPr>
        <p:spPr>
          <a:xfrm>
            <a:off x="7711890" y="3780338"/>
            <a:ext cx="3270435" cy="830997"/>
          </a:xfrm>
          <a:prstGeom prst="rect">
            <a:avLst/>
          </a:prstGeom>
          <a:noFill/>
          <a:ln w="38100">
            <a:solidFill>
              <a:srgbClr val="1B6F37"/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rgbClr val="1B6F37"/>
              </a:buClr>
            </a:pPr>
            <a:r>
              <a:rPr lang="it-IT" sz="4800" b="1" dirty="0" smtClean="0"/>
              <a:t>Assistenza</a:t>
            </a:r>
            <a:endParaRPr lang="it-IT" sz="4800" b="1" dirty="0"/>
          </a:p>
        </p:txBody>
      </p:sp>
      <p:cxnSp>
        <p:nvCxnSpPr>
          <p:cNvPr id="3" name="Connettore 2 2"/>
          <p:cNvCxnSpPr/>
          <p:nvPr/>
        </p:nvCxnSpPr>
        <p:spPr>
          <a:xfrm>
            <a:off x="7432584" y="2590817"/>
            <a:ext cx="1633816" cy="115160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 flipH="1">
            <a:off x="3385566" y="2634151"/>
            <a:ext cx="1175802" cy="87217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6788" y="5126783"/>
            <a:ext cx="1419224" cy="1293714"/>
          </a:xfrm>
          <a:prstGeom prst="rect">
            <a:avLst/>
          </a:prstGeom>
        </p:spPr>
      </p:pic>
      <p:sp>
        <p:nvSpPr>
          <p:cNvPr id="9" name="Ovale 8"/>
          <p:cNvSpPr/>
          <p:nvPr/>
        </p:nvSpPr>
        <p:spPr>
          <a:xfrm>
            <a:off x="766482" y="5126783"/>
            <a:ext cx="4975412" cy="79381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chemeClr val="tx1"/>
                </a:solidFill>
              </a:rPr>
              <a:t>https:www.codacons.umbria.it</a:t>
            </a:r>
            <a:endParaRPr lang="it-IT" sz="2000" b="1" dirty="0">
              <a:solidFill>
                <a:schemeClr val="tx1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766482" y="1309211"/>
            <a:ext cx="111745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FF0000"/>
                </a:solidFill>
              </a:rPr>
              <a:t>Progetto</a:t>
            </a:r>
            <a:r>
              <a:rPr lang="it-IT" sz="2000" b="1" dirty="0"/>
              <a:t> DM 10 Agosto 2020,art.2( Emergenza sanitaria covid19)art.148 L.23 dicembre 2020 n.388 Attività di supporto agli sportelli e/o canali dedicati a favore di consumatori </a:t>
            </a:r>
            <a:r>
              <a:rPr lang="it-IT" sz="2000" b="1" dirty="0" smtClean="0"/>
              <a:t> Finanziato per il tramite della Regione Umbria con i fondi del MISE</a:t>
            </a:r>
            <a:endParaRPr lang="it-IT" sz="200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1677742" y="63450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5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3322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="" xmlns:a16="http://schemas.microsoft.com/office/drawing/2014/main" id="{1FE15B09-4666-4826-9724-33BE84325A7E}"/>
              </a:ext>
            </a:extLst>
          </p:cNvPr>
          <p:cNvCxnSpPr/>
          <p:nvPr/>
        </p:nvCxnSpPr>
        <p:spPr>
          <a:xfrm>
            <a:off x="514350" y="0"/>
            <a:ext cx="0" cy="6858000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3B49A588-DE5D-4514-858F-61742D006EBF}"/>
              </a:ext>
            </a:extLst>
          </p:cNvPr>
          <p:cNvSpPr txBox="1"/>
          <p:nvPr/>
        </p:nvSpPr>
        <p:spPr>
          <a:xfrm>
            <a:off x="2352675" y="79588"/>
            <a:ext cx="86296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800" b="1" dirty="0">
                <a:solidFill>
                  <a:srgbClr val="1B6F37"/>
                </a:solidFill>
              </a:rPr>
              <a:t>IL CODACONS AL SERVIZIO DEI CONSUMATORI – </a:t>
            </a:r>
            <a:r>
              <a:rPr lang="it-IT" sz="2400" b="1" i="1" dirty="0">
                <a:solidFill>
                  <a:srgbClr val="1B6F37"/>
                </a:solidFill>
              </a:rPr>
              <a:t>Informazione ai cittadini 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659E0AFC-698F-4328-A200-91AFBC8E6A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859" y="0"/>
            <a:ext cx="1828694" cy="1190625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 rot="20176462">
            <a:off x="1603149" y="1226986"/>
            <a:ext cx="24011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 smtClean="0">
                <a:solidFill>
                  <a:srgbClr val="FF0000"/>
                </a:solidFill>
              </a:rPr>
              <a:t>Assistenza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7308759" y="629114"/>
            <a:ext cx="3455896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it-IT" sz="3600" b="1" dirty="0" smtClean="0"/>
              <a:t>Rottamazione tv</a:t>
            </a:r>
            <a:endParaRPr lang="it-IT" sz="3600" b="1" dirty="0"/>
          </a:p>
        </p:txBody>
      </p:sp>
      <p:sp>
        <p:nvSpPr>
          <p:cNvPr id="7" name="CasellaDiTesto 6"/>
          <p:cNvSpPr txBox="1"/>
          <p:nvPr/>
        </p:nvSpPr>
        <p:spPr>
          <a:xfrm rot="365720">
            <a:off x="4104598" y="1378569"/>
            <a:ext cx="3574398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it-IT" sz="3600" b="1" dirty="0" smtClean="0"/>
              <a:t>Richiesta  SPID</a:t>
            </a:r>
            <a:endParaRPr lang="it-IT" sz="3600" b="1" dirty="0"/>
          </a:p>
        </p:txBody>
      </p:sp>
      <p:sp>
        <p:nvSpPr>
          <p:cNvPr id="9" name="CasellaDiTesto 8"/>
          <p:cNvSpPr txBox="1"/>
          <p:nvPr/>
        </p:nvSpPr>
        <p:spPr>
          <a:xfrm rot="21157378">
            <a:off x="1230301" y="2457569"/>
            <a:ext cx="3213846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it-IT" sz="3600" b="1" dirty="0" smtClean="0"/>
              <a:t>Firma digitale</a:t>
            </a:r>
            <a:endParaRPr lang="it-IT" sz="3600" b="1" dirty="0"/>
          </a:p>
        </p:txBody>
      </p:sp>
      <p:sp>
        <p:nvSpPr>
          <p:cNvPr id="10" name="CasellaDiTesto 9"/>
          <p:cNvSpPr txBox="1"/>
          <p:nvPr/>
        </p:nvSpPr>
        <p:spPr>
          <a:xfrm rot="1983692">
            <a:off x="8911831" y="2005241"/>
            <a:ext cx="2205317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it-IT" sz="3600" b="1" dirty="0" smtClean="0"/>
              <a:t>Cash </a:t>
            </a:r>
            <a:r>
              <a:rPr lang="it-IT" sz="3600" b="1" dirty="0" err="1" smtClean="0"/>
              <a:t>beak</a:t>
            </a:r>
            <a:endParaRPr lang="it-IT" sz="3600" b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8038376" y="3292378"/>
            <a:ext cx="3281083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it-IT" sz="3600" b="1" dirty="0" smtClean="0"/>
              <a:t>Bonus vacanze</a:t>
            </a:r>
            <a:endParaRPr lang="it-IT" sz="3600" b="1" dirty="0"/>
          </a:p>
        </p:txBody>
      </p:sp>
      <p:sp>
        <p:nvSpPr>
          <p:cNvPr id="15" name="CasellaDiTesto 14">
            <a:extLst>
              <a:ext uri="{FF2B5EF4-FFF2-40B4-BE49-F238E27FC236}">
                <a16:creationId xmlns="" xmlns:a16="http://schemas.microsoft.com/office/drawing/2014/main" id="{CC180D59-931C-41E1-AF32-5D64ABA91C80}"/>
              </a:ext>
            </a:extLst>
          </p:cNvPr>
          <p:cNvSpPr txBox="1"/>
          <p:nvPr/>
        </p:nvSpPr>
        <p:spPr>
          <a:xfrm>
            <a:off x="901873" y="4267134"/>
            <a:ext cx="7869332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buClr>
                <a:srgbClr val="1B6F37"/>
              </a:buClr>
            </a:pPr>
            <a:r>
              <a:rPr lang="it-IT" sz="3600" b="1" dirty="0"/>
              <a:t>Rinnovo buoni spesa e contributo affitti</a:t>
            </a:r>
          </a:p>
        </p:txBody>
      </p:sp>
      <p:sp>
        <p:nvSpPr>
          <p:cNvPr id="16" name="CasellaDiTesto 15"/>
          <p:cNvSpPr txBox="1"/>
          <p:nvPr/>
        </p:nvSpPr>
        <p:spPr>
          <a:xfrm rot="20916127">
            <a:off x="2483232" y="5561421"/>
            <a:ext cx="3436794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it-IT" sz="3600" b="1" dirty="0" smtClean="0"/>
              <a:t>Bonus elettricità</a:t>
            </a:r>
            <a:endParaRPr lang="it-IT" sz="3600" b="1" dirty="0"/>
          </a:p>
        </p:txBody>
      </p:sp>
      <p:sp>
        <p:nvSpPr>
          <p:cNvPr id="17" name="CasellaDiTesto 16"/>
          <p:cNvSpPr txBox="1"/>
          <p:nvPr/>
        </p:nvSpPr>
        <p:spPr>
          <a:xfrm rot="20859972">
            <a:off x="4105210" y="2952971"/>
            <a:ext cx="3830731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it-IT" sz="3600" b="1" dirty="0" err="1" smtClean="0"/>
              <a:t>Sospenzione</a:t>
            </a:r>
            <a:r>
              <a:rPr lang="it-IT" sz="3600" b="1" dirty="0" smtClean="0"/>
              <a:t> mutui</a:t>
            </a:r>
            <a:endParaRPr lang="it-IT" sz="3600" b="1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9273479" y="4517365"/>
            <a:ext cx="2360503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it-IT" sz="5400" dirty="0" smtClean="0"/>
              <a:t>……….</a:t>
            </a:r>
            <a:endParaRPr lang="it-IT" sz="5400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6428935" y="5801849"/>
            <a:ext cx="4684541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800" b="1" dirty="0" smtClean="0"/>
              <a:t>Bonus ambiente e abitazioni</a:t>
            </a:r>
            <a:endParaRPr lang="it-IT" sz="2800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1660561" y="636023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6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58810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="" xmlns:a16="http://schemas.microsoft.com/office/drawing/2014/main" id="{1FE15B09-4666-4826-9724-33BE84325A7E}"/>
              </a:ext>
            </a:extLst>
          </p:cNvPr>
          <p:cNvCxnSpPr/>
          <p:nvPr/>
        </p:nvCxnSpPr>
        <p:spPr>
          <a:xfrm>
            <a:off x="514350" y="0"/>
            <a:ext cx="0" cy="6858000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659E0AFC-698F-4328-A200-91AFBC8E6A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859" y="0"/>
            <a:ext cx="1828694" cy="1190625"/>
          </a:xfrm>
          <a:prstGeom prst="rect">
            <a:avLst/>
          </a:prstGeom>
        </p:spPr>
      </p:pic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3888889"/>
              </p:ext>
            </p:extLst>
          </p:nvPr>
        </p:nvGraphicFramePr>
        <p:xfrm>
          <a:off x="2335237" y="434816"/>
          <a:ext cx="8806375" cy="5791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11758246" y="62864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7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434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="" xmlns:a16="http://schemas.microsoft.com/office/drawing/2014/main" id="{1FE15B09-4666-4826-9724-33BE84325A7E}"/>
              </a:ext>
            </a:extLst>
          </p:cNvPr>
          <p:cNvCxnSpPr/>
          <p:nvPr/>
        </p:nvCxnSpPr>
        <p:spPr>
          <a:xfrm>
            <a:off x="514350" y="0"/>
            <a:ext cx="0" cy="6858000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3B49A588-DE5D-4514-858F-61742D006EBF}"/>
              </a:ext>
            </a:extLst>
          </p:cNvPr>
          <p:cNvSpPr txBox="1"/>
          <p:nvPr/>
        </p:nvSpPr>
        <p:spPr>
          <a:xfrm>
            <a:off x="2352675" y="79588"/>
            <a:ext cx="86296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800" b="1" dirty="0">
                <a:solidFill>
                  <a:srgbClr val="1B6F37"/>
                </a:solidFill>
              </a:rPr>
              <a:t>IL CODACONS AL SERVIZIO DEI CONSUMATORI – </a:t>
            </a:r>
            <a:r>
              <a:rPr lang="it-IT" sz="2400" b="1" i="1" dirty="0">
                <a:solidFill>
                  <a:srgbClr val="1B6F37"/>
                </a:solidFill>
              </a:rPr>
              <a:t>Informazione ai cittadini 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659E0AFC-698F-4328-A200-91AFBC8E6A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859" y="0"/>
            <a:ext cx="1828694" cy="1190625"/>
          </a:xfrm>
          <a:prstGeom prst="rect">
            <a:avLst/>
          </a:prstGeom>
        </p:spPr>
      </p:pic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2685248"/>
              </p:ext>
            </p:extLst>
          </p:nvPr>
        </p:nvGraphicFramePr>
        <p:xfrm>
          <a:off x="2250831" y="763172"/>
          <a:ext cx="8731494" cy="5331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11740296" y="626302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8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5735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="" xmlns:a16="http://schemas.microsoft.com/office/drawing/2014/main" id="{1FE15B09-4666-4826-9724-33BE84325A7E}"/>
              </a:ext>
            </a:extLst>
          </p:cNvPr>
          <p:cNvCxnSpPr/>
          <p:nvPr/>
        </p:nvCxnSpPr>
        <p:spPr>
          <a:xfrm>
            <a:off x="514350" y="0"/>
            <a:ext cx="0" cy="6858000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3B49A588-DE5D-4514-858F-61742D006EBF}"/>
              </a:ext>
            </a:extLst>
          </p:cNvPr>
          <p:cNvSpPr txBox="1"/>
          <p:nvPr/>
        </p:nvSpPr>
        <p:spPr>
          <a:xfrm>
            <a:off x="2352675" y="79588"/>
            <a:ext cx="86296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800" b="1" dirty="0">
                <a:solidFill>
                  <a:srgbClr val="1B6F37"/>
                </a:solidFill>
              </a:rPr>
              <a:t>IL CODACONS AL SERVIZIO DEI CONSUMATORI – </a:t>
            </a:r>
            <a:r>
              <a:rPr lang="it-IT" sz="2400" b="1" i="1" dirty="0">
                <a:solidFill>
                  <a:srgbClr val="1B6F37"/>
                </a:solidFill>
              </a:rPr>
              <a:t>Informazione ai cittadini 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659E0AFC-698F-4328-A200-91AFBC8E6A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859" y="0"/>
            <a:ext cx="1828694" cy="1190625"/>
          </a:xfrm>
          <a:prstGeom prst="rect">
            <a:avLst/>
          </a:prstGeom>
        </p:spPr>
      </p:pic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3992075"/>
              </p:ext>
            </p:extLst>
          </p:nvPr>
        </p:nvGraphicFramePr>
        <p:xfrm>
          <a:off x="2588457" y="877545"/>
          <a:ext cx="8510952" cy="5663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11673070" y="62044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9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324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1055</TotalTime>
  <Words>310</Words>
  <Application>Microsoft Office PowerPoint</Application>
  <PresentationFormat>Personalizzato</PresentationFormat>
  <Paragraphs>83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giorgiaferretti6@gmail.com</dc:creator>
  <cp:lastModifiedBy>CODACONS PERUGIA</cp:lastModifiedBy>
  <cp:revision>67</cp:revision>
  <dcterms:created xsi:type="dcterms:W3CDTF">2021-10-18T07:38:49Z</dcterms:created>
  <dcterms:modified xsi:type="dcterms:W3CDTF">2022-05-24T10:40:03Z</dcterms:modified>
</cp:coreProperties>
</file>